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66" r:id="rId6"/>
    <p:sldId id="267" r:id="rId7"/>
    <p:sldId id="259" r:id="rId8"/>
    <p:sldId id="271" r:id="rId9"/>
    <p:sldId id="270" r:id="rId10"/>
    <p:sldId id="279" r:id="rId11"/>
    <p:sldId id="261" r:id="rId12"/>
    <p:sldId id="262" r:id="rId13"/>
    <p:sldId id="273" r:id="rId14"/>
    <p:sldId id="274" r:id="rId15"/>
    <p:sldId id="275" r:id="rId16"/>
    <p:sldId id="278" r:id="rId17"/>
    <p:sldId id="276" r:id="rId18"/>
    <p:sldId id="277" r:id="rId19"/>
    <p:sldId id="25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699388645516105"/>
          <c:y val="2.4188496045837365E-2"/>
          <c:w val="0.84215756265683561"/>
          <c:h val="0.8067422448102235"/>
        </c:manualLayout>
      </c:layout>
      <c:lineChart>
        <c:grouping val="standard"/>
        <c:ser>
          <c:idx val="0"/>
          <c:order val="0"/>
          <c:tx>
            <c:strRef>
              <c:f>Лист1!$A$1</c:f>
              <c:strCache>
                <c:ptCount val="1"/>
                <c:pt idx="0">
                  <c:v>Rostov</c:v>
                </c:pt>
              </c:strCache>
            </c:strRef>
          </c:tx>
          <c:cat>
            <c:numRef>
              <c:f>Лист1!$B$9:$B$12</c:f>
              <c:numCache>
                <c:formatCode>General</c:formatCode>
                <c:ptCount val="4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</c:numCache>
            </c:numRef>
          </c:cat>
          <c:val>
            <c:numRef>
              <c:f>Лист1!$E$1:$E$4</c:f>
              <c:numCache>
                <c:formatCode>General</c:formatCode>
                <c:ptCount val="4"/>
                <c:pt idx="0">
                  <c:v>0.44000000000000011</c:v>
                </c:pt>
                <c:pt idx="1">
                  <c:v>0.54</c:v>
                </c:pt>
                <c:pt idx="2">
                  <c:v>0.58000000000000018</c:v>
                </c:pt>
                <c:pt idx="3">
                  <c:v>0.63000000000000056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Krasnoyarsk</c:v>
                </c:pt>
              </c:strCache>
            </c:strRef>
          </c:tx>
          <c:spPr>
            <a:ln w="50800"/>
          </c:spPr>
          <c:cat>
            <c:numRef>
              <c:f>Лист1!$B$9:$B$12</c:f>
              <c:numCache>
                <c:formatCode>General</c:formatCode>
                <c:ptCount val="4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</c:numCache>
            </c:numRef>
          </c:cat>
          <c:val>
            <c:numRef>
              <c:f>Лист1!$E$5:$E$8</c:f>
              <c:numCache>
                <c:formatCode>General</c:formatCode>
                <c:ptCount val="4"/>
                <c:pt idx="0">
                  <c:v>0.52</c:v>
                </c:pt>
                <c:pt idx="1">
                  <c:v>0.74000000000000055</c:v>
                </c:pt>
                <c:pt idx="2">
                  <c:v>0.70000000000000051</c:v>
                </c:pt>
                <c:pt idx="3">
                  <c:v>0.98</c:v>
                </c:pt>
              </c:numCache>
            </c:numRef>
          </c:val>
        </c:ser>
        <c:ser>
          <c:idx val="2"/>
          <c:order val="2"/>
          <c:tx>
            <c:strRef>
              <c:f>Лист1!$A$9</c:f>
              <c:strCache>
                <c:ptCount val="1"/>
                <c:pt idx="0">
                  <c:v>Tomsk</c:v>
                </c:pt>
              </c:strCache>
            </c:strRef>
          </c:tx>
          <c:cat>
            <c:numRef>
              <c:f>Лист1!$B$9:$B$12</c:f>
              <c:numCache>
                <c:formatCode>General</c:formatCode>
                <c:ptCount val="4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</c:numCache>
            </c:numRef>
          </c:cat>
          <c:val>
            <c:numRef>
              <c:f>Лист1!$E$9:$E$12</c:f>
              <c:numCache>
                <c:formatCode>General</c:formatCode>
                <c:ptCount val="4"/>
                <c:pt idx="0">
                  <c:v>0.61000000000000054</c:v>
                </c:pt>
                <c:pt idx="1">
                  <c:v>0.92</c:v>
                </c:pt>
                <c:pt idx="2">
                  <c:v>0.75000000000000056</c:v>
                </c:pt>
                <c:pt idx="3">
                  <c:v>0.84000000000000052</c:v>
                </c:pt>
              </c:numCache>
            </c:numRef>
          </c:val>
        </c:ser>
        <c:ser>
          <c:idx val="3"/>
          <c:order val="3"/>
          <c:tx>
            <c:strRef>
              <c:f>Лист1!$A$13</c:f>
              <c:strCache>
                <c:ptCount val="1"/>
                <c:pt idx="0">
                  <c:v>Novosibirsk</c:v>
                </c:pt>
              </c:strCache>
            </c:strRef>
          </c:tx>
          <c:cat>
            <c:numRef>
              <c:f>Лист1!$B$9:$B$12</c:f>
              <c:numCache>
                <c:formatCode>General</c:formatCode>
                <c:ptCount val="4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</c:numCache>
            </c:numRef>
          </c:cat>
          <c:val>
            <c:numRef>
              <c:f>Лист1!$E$13:$E$16</c:f>
              <c:numCache>
                <c:formatCode>General</c:formatCode>
                <c:ptCount val="4"/>
                <c:pt idx="0">
                  <c:v>1.04</c:v>
                </c:pt>
                <c:pt idx="1">
                  <c:v>1.33</c:v>
                </c:pt>
                <c:pt idx="2">
                  <c:v>1.1299999999999988</c:v>
                </c:pt>
                <c:pt idx="3">
                  <c:v>1.2</c:v>
                </c:pt>
              </c:numCache>
            </c:numRef>
          </c:val>
        </c:ser>
        <c:ser>
          <c:idx val="4"/>
          <c:order val="4"/>
          <c:tx>
            <c:strRef>
              <c:f>Лист1!$A$17</c:f>
              <c:strCache>
                <c:ptCount val="1"/>
                <c:pt idx="0">
                  <c:v>Moscow and Univ* and State</c:v>
                </c:pt>
              </c:strCache>
            </c:strRef>
          </c:tx>
          <c:cat>
            <c:numRef>
              <c:f>Лист1!$B$9:$B$12</c:f>
              <c:numCache>
                <c:formatCode>General</c:formatCode>
                <c:ptCount val="4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</c:numCache>
            </c:numRef>
          </c:cat>
          <c:val>
            <c:numRef>
              <c:f>Лист1!$E$17:$E$20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1.24</c:v>
                </c:pt>
                <c:pt idx="2">
                  <c:v>1.43</c:v>
                </c:pt>
                <c:pt idx="3">
                  <c:v>1.33</c:v>
                </c:pt>
              </c:numCache>
            </c:numRef>
          </c:val>
        </c:ser>
        <c:ser>
          <c:idx val="5"/>
          <c:order val="5"/>
          <c:tx>
            <c:strRef>
              <c:f>Лист1!$A$21</c:f>
              <c:strCache>
                <c:ptCount val="1"/>
                <c:pt idx="0">
                  <c:v>Russia and Acad* and Moscow</c:v>
                </c:pt>
              </c:strCache>
            </c:strRef>
          </c:tx>
          <c:cat>
            <c:numRef>
              <c:f>Лист1!$B$9:$B$12</c:f>
              <c:numCache>
                <c:formatCode>General</c:formatCode>
                <c:ptCount val="4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</c:numCache>
            </c:numRef>
          </c:cat>
          <c:val>
            <c:numRef>
              <c:f>Лист1!$E$21:$E$24</c:f>
              <c:numCache>
                <c:formatCode>General</c:formatCode>
                <c:ptCount val="4"/>
                <c:pt idx="0">
                  <c:v>0.96000000000000052</c:v>
                </c:pt>
                <c:pt idx="1">
                  <c:v>0.96000000000000052</c:v>
                </c:pt>
                <c:pt idx="2">
                  <c:v>1.21</c:v>
                </c:pt>
                <c:pt idx="3">
                  <c:v>1.1900000000000011</c:v>
                </c:pt>
              </c:numCache>
            </c:numRef>
          </c:val>
        </c:ser>
        <c:marker val="1"/>
        <c:axId val="29365376"/>
        <c:axId val="29366912"/>
      </c:lineChart>
      <c:catAx>
        <c:axId val="29365376"/>
        <c:scaling>
          <c:orientation val="minMax"/>
        </c:scaling>
        <c:axPos val="b"/>
        <c:numFmt formatCode="General" sourceLinked="1"/>
        <c:tickLblPos val="nextTo"/>
        <c:crossAx val="29366912"/>
        <c:crosses val="autoZero"/>
        <c:auto val="1"/>
        <c:lblAlgn val="ctr"/>
        <c:lblOffset val="100"/>
      </c:catAx>
      <c:valAx>
        <c:axId val="29366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Цитируемость статей</a:t>
                </a:r>
              </a:p>
            </c:rich>
          </c:tx>
          <c:layout>
            <c:manualLayout>
              <c:xMode val="edge"/>
              <c:yMode val="edge"/>
              <c:x val="5.4491812506170323E-3"/>
              <c:y val="0.1817941113224419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936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711388079692605"/>
          <c:y val="0.53399678848882903"/>
          <c:w val="0.4190966497067003"/>
          <c:h val="0.29988496543674936"/>
        </c:manualLayout>
      </c:layout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CECC-0DDD-4F7D-990E-DA9652233BB5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B405-36C8-439C-9E20-2927E8824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31C3-1061-4711-B95E-9F0BC073FBF2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52C3-CB10-4A05-9A31-730BDF342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2622-EA31-4DC5-AB8F-BA31A7871115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D7C9-8446-4A21-B1A6-A8170AF3E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3558-56DF-4A15-9C7E-FF7B4B3F86A7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E655-E819-4843-905A-54ADC0304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865F-1D10-42BA-B8B5-2CE054DE8665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D5A7B-7659-4272-B418-DFA912DC1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40E7-FFB2-4D76-9F7E-AF6BDF933E36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6886-A4CA-4C2D-8C97-823530271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F8253-A516-49FD-89E7-D125B420045A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150F-D4B7-4C4C-84E1-94D6277A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97FF-AE18-445B-8E69-E362DC1FB58F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D027-CA2F-400A-BF30-E80042AAF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19FE-46AE-474B-A402-79122DA159AE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ED3A-0ED7-496F-918A-48C21A172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8C5B-BEA5-458B-AC93-2CB36BE13EC0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851A-73CF-455D-BC67-D7635D5D0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2BF3-8B41-484B-8483-3821CE0474A0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BD1F-1C95-4C49-B337-26F36FADE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1469FB-6081-428C-949E-0A14E46FCF41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B178F7-B141-4473-8675-AB9588810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mccall5@mit.edu" TargetMode="External"/><Relationship Id="rId2" Type="http://schemas.openxmlformats.org/officeDocument/2006/relationships/hyperlink" Target="http://web.mit.edu/press/2011/urban-network-analysi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rskdaily.ru/?attachment_id=194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krskdaily.ru/?attachment_id=194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heurbn.com/2011/07/cities-in-competition-branding-the-smart-city/ibm-2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tatic.theurbn.com/wp-content/uploads/2011/07/smart-city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66713"/>
            <a:ext cx="899953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4200" y="2636838"/>
            <a:ext cx="7874000" cy="3600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n-lt"/>
                <a:cs typeface="+mn-cs"/>
              </a:rPr>
              <a:t>Егор </a:t>
            </a:r>
            <a:r>
              <a:rPr lang="ru-RU" sz="6000" b="1" dirty="0" err="1">
                <a:latin typeface="+mn-lt"/>
                <a:cs typeface="+mn-cs"/>
              </a:rPr>
              <a:t>Задереев</a:t>
            </a:r>
            <a:endParaRPr lang="ru-RU" sz="60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egzadereev@gmail.com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krskdaily.ru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142875"/>
            <a:ext cx="8715375" cy="2616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  <a:hlinkClick r:id="rId2"/>
              </a:rPr>
              <a:t>http://web.mit.edu/press/2011/urban-network-analysis.html</a:t>
            </a:r>
            <a:endParaRPr lang="ru-RU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For Immediate Release:</a:t>
            </a:r>
            <a:r>
              <a:rPr lang="en-US" dirty="0">
                <a:latin typeface="+mn-lt"/>
                <a:cs typeface="+mn-cs"/>
              </a:rPr>
              <a:t> September 6, 2011</a:t>
            </a:r>
            <a:endParaRPr lang="ru-RU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contact:</a:t>
            </a:r>
            <a:r>
              <a:rPr lang="en-US" dirty="0">
                <a:latin typeface="+mn-lt"/>
                <a:cs typeface="+mn-cs"/>
              </a:rPr>
              <a:t> Caroline McCall, MIT News Office</a:t>
            </a:r>
            <a:br>
              <a:rPr lang="en-US" dirty="0">
                <a:latin typeface="+mn-lt"/>
                <a:cs typeface="+mn-cs"/>
              </a:rPr>
            </a:br>
            <a:r>
              <a:rPr lang="en-US" b="1" dirty="0">
                <a:latin typeface="+mn-lt"/>
                <a:cs typeface="+mn-cs"/>
              </a:rPr>
              <a:t>email:</a:t>
            </a:r>
            <a:r>
              <a:rPr lang="en-US" dirty="0">
                <a:latin typeface="+mn-lt"/>
                <a:cs typeface="+mn-cs"/>
              </a:rPr>
              <a:t> </a:t>
            </a:r>
            <a:r>
              <a:rPr lang="en-US" dirty="0">
                <a:latin typeface="+mn-lt"/>
                <a:cs typeface="+mn-cs"/>
                <a:hlinkClick r:id="rId3"/>
              </a:rPr>
              <a:t>cmccall5@mit.edu</a:t>
            </a:r>
            <a:r>
              <a:rPr lang="en-US" dirty="0">
                <a:latin typeface="+mn-lt"/>
                <a:cs typeface="+mn-cs"/>
              </a:rPr>
              <a:t> </a:t>
            </a:r>
            <a:r>
              <a:rPr lang="en-US" b="1" dirty="0">
                <a:latin typeface="+mn-lt"/>
                <a:cs typeface="+mn-cs"/>
              </a:rPr>
              <a:t>phone:</a:t>
            </a:r>
            <a:r>
              <a:rPr lang="en-US" dirty="0">
                <a:latin typeface="+mn-lt"/>
                <a:cs typeface="+mn-cs"/>
              </a:rPr>
              <a:t> 617-253-1682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MIT researchers create new Urban Network Analysis toolbox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2513" y="2786063"/>
            <a:ext cx="53371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88" y="188913"/>
            <a:ext cx="87137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Наука и инновации как двигатели развития города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1557338"/>
            <a:ext cx="864235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Бостон – лучший город в мире для науки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XVIII </a:t>
            </a:r>
            <a:r>
              <a:rPr lang="ru-RU" sz="3200" dirty="0">
                <a:latin typeface="+mn-lt"/>
                <a:cs typeface="+mn-cs"/>
              </a:rPr>
              <a:t>век – крупнейший город колониальной Америки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XIX</a:t>
            </a:r>
            <a:r>
              <a:rPr lang="ru-RU" sz="3200" dirty="0">
                <a:latin typeface="+mn-lt"/>
                <a:cs typeface="+mn-cs"/>
              </a:rPr>
              <a:t> век – центр пароходства и торговли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XXI</a:t>
            </a:r>
            <a:r>
              <a:rPr lang="ru-RU" sz="3200" dirty="0">
                <a:latin typeface="+mn-lt"/>
                <a:cs typeface="+mn-cs"/>
              </a:rPr>
              <a:t> век – биотехнологический </a:t>
            </a:r>
            <a:r>
              <a:rPr lang="ru-RU" sz="3200" dirty="0" err="1">
                <a:latin typeface="+mn-lt"/>
                <a:cs typeface="+mn-cs"/>
              </a:rPr>
              <a:t>хаб</a:t>
            </a:r>
            <a:r>
              <a:rPr lang="ru-RU" sz="3200" dirty="0">
                <a:latin typeface="+mn-lt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6375" y="5099050"/>
            <a:ext cx="7416800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“Take</a:t>
            </a:r>
            <a:r>
              <a:rPr lang="ru-RU" sz="3200" b="1" dirty="0">
                <a:latin typeface="+mn-lt"/>
                <a:cs typeface="+mn-cs"/>
              </a:rPr>
              <a:t> </a:t>
            </a:r>
            <a:r>
              <a:rPr lang="en-US" sz="3200" b="1" dirty="0">
                <a:latin typeface="+mn-lt"/>
                <a:cs typeface="+mn-cs"/>
              </a:rPr>
              <a:t>three or four of the best universities in the world, put them in a city</a:t>
            </a:r>
            <a:r>
              <a:rPr lang="ru-RU" sz="3200" b="1" dirty="0">
                <a:latin typeface="+mn-lt"/>
                <a:cs typeface="+mn-cs"/>
              </a:rPr>
              <a:t> </a:t>
            </a:r>
            <a:r>
              <a:rPr lang="en-US" sz="3200" b="1" dirty="0">
                <a:latin typeface="+mn-lt"/>
                <a:cs typeface="+mn-cs"/>
              </a:rPr>
              <a:t>with a seaport, and </a:t>
            </a:r>
            <a:r>
              <a:rPr lang="en-US" sz="3200" b="1" i="1" dirty="0">
                <a:latin typeface="+mn-lt"/>
                <a:cs typeface="+mn-cs"/>
              </a:rPr>
              <a:t>voilà</a:t>
            </a:r>
            <a:r>
              <a:rPr lang="en-US" sz="3200" b="1" dirty="0">
                <a:latin typeface="+mn-lt"/>
                <a:cs typeface="+mn-cs"/>
              </a:rPr>
              <a:t>!” </a:t>
            </a:r>
            <a:endParaRPr lang="ru-RU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2222500"/>
            <a:ext cx="8642350" cy="2862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latin typeface="+mn-lt"/>
                <a:cs typeface="+mn-cs"/>
              </a:rPr>
              <a:t> свобода</a:t>
            </a:r>
            <a:r>
              <a:rPr lang="en-US" sz="3600" b="1" dirty="0">
                <a:latin typeface="+mn-lt"/>
                <a:cs typeface="+mn-cs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latin typeface="+mn-lt"/>
                <a:cs typeface="+mn-cs"/>
              </a:rPr>
              <a:t> финансирование (не только государственное, но и со стороны спонсоров, частного капитала)</a:t>
            </a:r>
            <a:endParaRPr lang="en-US" sz="36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latin typeface="+mn-lt"/>
                <a:cs typeface="+mn-cs"/>
              </a:rPr>
              <a:t> стиль жизни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139700"/>
            <a:ext cx="8642350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Необходимые условия для развития города как научного центра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138" y="188913"/>
            <a:ext cx="8351837" cy="1076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“high culture and hot coffee are not enough to make cities successful in terms of science.”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2393950"/>
            <a:ext cx="2736850" cy="1311275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Хорошая наука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025" y="2693988"/>
            <a:ext cx="17287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Бизнес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4652963"/>
            <a:ext cx="2566988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Более хорошая наука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419475" y="2536825"/>
            <a:ext cx="2665413" cy="107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084219" y="3890169"/>
            <a:ext cx="1333500" cy="98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348038" y="5180013"/>
            <a:ext cx="2663825" cy="985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26225" y="5229225"/>
            <a:ext cx="21939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Достаток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5138" y="2276475"/>
            <a:ext cx="2425700" cy="14398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11188" y="2276475"/>
            <a:ext cx="2279650" cy="14398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94450" y="2276475"/>
            <a:ext cx="2425700" cy="14398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469063" y="2276475"/>
            <a:ext cx="2279650" cy="14398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-36513" y="1025525"/>
            <a:ext cx="2663826" cy="11906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10253F"/>
                </a:solidFill>
                <a:latin typeface="Calibri" pitchFamily="34" charset="0"/>
              </a:rPr>
              <a:t>Хорошая наука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235325" y="1312863"/>
            <a:ext cx="2849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10253F"/>
                </a:solidFill>
                <a:latin typeface="Calibri" pitchFamily="34" charset="0"/>
              </a:rPr>
              <a:t>Технологии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420938" y="1395413"/>
            <a:ext cx="927100" cy="566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119813" y="1397000"/>
            <a:ext cx="900112" cy="636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6927850" y="1347788"/>
            <a:ext cx="2252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10253F"/>
                </a:solidFill>
                <a:latin typeface="Calibri" pitchFamily="34" charset="0"/>
              </a:rPr>
              <a:t>Достаток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25" y="115888"/>
            <a:ext cx="9110663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Схема красивая, но не всегда работает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336800" y="1395413"/>
            <a:ext cx="1082675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336800" y="1312863"/>
            <a:ext cx="1057275" cy="6715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3850" y="2709863"/>
            <a:ext cx="8569325" cy="3892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Предложение:</a:t>
            </a:r>
            <a:r>
              <a:rPr lang="ru-RU" sz="2800" dirty="0">
                <a:latin typeface="+mn-lt"/>
                <a:cs typeface="+mn-cs"/>
              </a:rPr>
              <a:t> «</a:t>
            </a:r>
            <a:r>
              <a:rPr lang="en-US" sz="2800" dirty="0">
                <a:latin typeface="+mn-lt"/>
                <a:cs typeface="+mn-cs"/>
              </a:rPr>
              <a:t>Let’s invest in biotech research.</a:t>
            </a:r>
            <a:r>
              <a:rPr lang="ru-RU" sz="2800" dirty="0">
                <a:latin typeface="+mn-lt"/>
                <a:cs typeface="+mn-cs"/>
              </a:rPr>
              <a:t>»</a:t>
            </a:r>
            <a:r>
              <a:rPr lang="en-US" sz="2800" dirty="0">
                <a:latin typeface="+mn-lt"/>
                <a:cs typeface="+mn-cs"/>
              </a:rPr>
              <a:t> </a:t>
            </a: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Реальность:</a:t>
            </a:r>
            <a:r>
              <a:rPr lang="ru-RU" sz="2800" dirty="0">
                <a:latin typeface="+mn-lt"/>
                <a:cs typeface="+mn-cs"/>
              </a:rPr>
              <a:t> «</a:t>
            </a:r>
            <a:r>
              <a:rPr lang="en-US" sz="2800" dirty="0">
                <a:latin typeface="+mn-lt"/>
                <a:cs typeface="+mn-cs"/>
              </a:rPr>
              <a:t>You might as well take your money and burn it in a really big pit</a:t>
            </a:r>
            <a:r>
              <a:rPr lang="ru-RU" sz="2800" dirty="0">
                <a:latin typeface="+mn-lt"/>
                <a:cs typeface="+mn-cs"/>
              </a:rPr>
              <a:t>»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Если в городе нет истории: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latin typeface="+mn-lt"/>
                <a:cs typeface="+mn-cs"/>
              </a:rPr>
              <a:t> Необходимо привлечь специалистов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latin typeface="+mn-lt"/>
                <a:cs typeface="+mn-cs"/>
              </a:rPr>
              <a:t> Заплатить им двойную цену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latin typeface="+mn-lt"/>
                <a:cs typeface="+mn-cs"/>
              </a:rPr>
              <a:t> Связать инновации с местными условиями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latin typeface="+mn-lt"/>
                <a:cs typeface="+mn-cs"/>
              </a:rPr>
              <a:t> Создать с нуля производство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929188" y="142875"/>
            <a:ext cx="3857625" cy="6572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8625" y="142875"/>
            <a:ext cx="3857625" cy="6572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8313" y="285750"/>
            <a:ext cx="389890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Буффало (США)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313" y="3563938"/>
            <a:ext cx="2438400" cy="70643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Наука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6375" y="5929313"/>
            <a:ext cx="22796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Кадры</a:t>
            </a: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782762" y="2174876"/>
            <a:ext cx="1363663" cy="1071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1912938" y="4654550"/>
            <a:ext cx="1331912" cy="98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319831">
            <a:off x="3205163" y="4845050"/>
            <a:ext cx="3570287" cy="638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1625" y="1214438"/>
            <a:ext cx="17843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Деньги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497637" y="2368551"/>
            <a:ext cx="1363663" cy="690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6194426" y="4868862"/>
            <a:ext cx="1331912" cy="684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283325" y="1214438"/>
            <a:ext cx="17843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Деньги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89638" y="3584575"/>
            <a:ext cx="2438400" cy="708025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Наука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1550" y="6000750"/>
            <a:ext cx="22796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Кадры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6929437" y="4794251"/>
            <a:ext cx="1331913" cy="63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19700" y="285750"/>
            <a:ext cx="3333750" cy="641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Бостон (США)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1\Desktop\Франция\IMG_0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100" y="71438"/>
            <a:ext cx="19224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8" y="5391150"/>
            <a:ext cx="5857875" cy="1190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latin typeface="Calibri" pitchFamily="34" charset="0"/>
              </a:rPr>
              <a:t>Можно ли создать экономически выгодную инновационную технологию в области биомедицинских использований биополимеров в Красноярске? Мой ответ – «да».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" y="111125"/>
            <a:ext cx="4929188" cy="173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latin typeface="Calibri" pitchFamily="34" charset="0"/>
              </a:rPr>
              <a:t>«Главная краткосрочная цель – создать адекватную инфраструктуру, для того чтобы здесь можно было делать науку высокого уровня. Все дальнейшие проекты будут зависеть от качества науки, которую мы будем делать.»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072313" y="2259013"/>
            <a:ext cx="20002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Энтони Сински, профессор </a:t>
            </a:r>
            <a:r>
              <a:rPr lang="en-US" sz="1400" b="1">
                <a:latin typeface="Calibri" pitchFamily="34" charset="0"/>
              </a:rPr>
              <a:t>MIT</a:t>
            </a:r>
            <a:r>
              <a:rPr lang="ru-RU" sz="1400" b="1">
                <a:latin typeface="Calibri" pitchFamily="34" charset="0"/>
              </a:rPr>
              <a:t>, специалист в  области биотехнологии, работает в СФУ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8013" y="2352675"/>
            <a:ext cx="5357812" cy="2563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latin typeface="Calibri" pitchFamily="34" charset="0"/>
              </a:rPr>
              <a:t>… биоматериалы, с приложениями к контролируемой доставке лекарств. Есть и сельскохозяйственные приложения. Сделан неплохой задел по использованию биополимеров для контролируемой доставки пестицидов. Не стоит забывать и про тканевую инженерию. В области биоматериалов возникают несколько вполне реальных направлений. 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5000625" y="500063"/>
            <a:ext cx="1714500" cy="8302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Хорошая наука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-52388" y="3357563"/>
            <a:ext cx="196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Технологии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6000750" y="5824538"/>
            <a:ext cx="138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Достаток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78594" y="4321969"/>
            <a:ext cx="135731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493544" y="1578769"/>
            <a:ext cx="857250" cy="557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52488"/>
            <a:ext cx="71818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714744" y="3643314"/>
          <a:ext cx="5429256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Диаграмма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350"/>
            <a:ext cx="5748338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813" y="101600"/>
            <a:ext cx="3384550" cy="519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4F6228"/>
                </a:solidFill>
                <a:latin typeface="Calibri" pitchFamily="34" charset="0"/>
              </a:rPr>
              <a:t>Рост числа статей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2063" y="3341688"/>
            <a:ext cx="3611562" cy="519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4F6228"/>
                </a:solidFill>
                <a:latin typeface="Calibri" pitchFamily="34" charset="0"/>
              </a:rPr>
              <a:t>Рост цитируемости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7875" y="612775"/>
            <a:ext cx="3143250" cy="1816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Красноярск в лидерах, что не может не радовать.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4187825"/>
            <a:ext cx="3286125" cy="1384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Впрочем этот рост не связан с созданием СФУ. </a:t>
            </a: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59113"/>
            <a:ext cx="482441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5076825" y="3848100"/>
            <a:ext cx="38877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Лион, Франция, 2011 год</a:t>
            </a:r>
          </a:p>
          <a:p>
            <a:r>
              <a:rPr lang="ru-RU" sz="2400" b="1">
                <a:latin typeface="Calibri" pitchFamily="34" charset="0"/>
              </a:rPr>
              <a:t>Римский театр, построенный 2000 лет назад, до сих пор используется для проведения концертов и представлений.</a:t>
            </a:r>
          </a:p>
        </p:txBody>
      </p:sp>
      <p:pic>
        <p:nvPicPr>
          <p:cNvPr id="31747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8913"/>
            <a:ext cx="43116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0825" y="260350"/>
            <a:ext cx="3816350" cy="2559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Будущее создается сегодня!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863" y="3284538"/>
            <a:ext cx="4511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114300"/>
            <a:ext cx="423068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" y="3860800"/>
            <a:ext cx="4140200" cy="2978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+mn-lt"/>
                <a:cs typeface="+mn-cs"/>
              </a:rPr>
              <a:t>То что для одних будущее, для других уже давно настоящее. В Лионе (Франция) за 1 евро в день или за 15 евро в год (!) можно пользоваться общественными велосипедами.  Парковочные станции самообслуживания расположены по всему городу.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7950" y="260350"/>
            <a:ext cx="3705225" cy="2559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Когда наступит будущее</a:t>
            </a: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88913"/>
            <a:ext cx="6980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Современный мир – мир городов</a:t>
            </a:r>
          </a:p>
        </p:txBody>
      </p:sp>
      <p:pic>
        <p:nvPicPr>
          <p:cNvPr id="15362" name="Рисунок 4" descr="Город ← деревня">
            <a:hlinkClick r:id="rId2" tooltip="&quot;Город ← деревня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74168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875" y="57150"/>
            <a:ext cx="53149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За все нужно платить…</a:t>
            </a:r>
          </a:p>
        </p:txBody>
      </p:sp>
      <p:pic>
        <p:nvPicPr>
          <p:cNvPr id="16386" name="Рисунок 2" descr="Чем больше город, тем выше вероятность заболеть шизофренией">
            <a:hlinkClick r:id="rId2" tooltip="&quot;Чем больше город, тем выше вероятность заболеть шизофренией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71688"/>
            <a:ext cx="3892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8" y="785813"/>
            <a:ext cx="8496300" cy="1077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На долю городов приходится 80% выбросов и 75% потребляемой энергии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425" y="2357438"/>
            <a:ext cx="40767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6550" y="6140450"/>
            <a:ext cx="3806825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Риск заболеть шизофренией в городе выше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2063" y="6140450"/>
            <a:ext cx="3857625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Чем богаче и умнее город, тем выше преступность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4450"/>
            <a:ext cx="75549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546475"/>
            <a:ext cx="701198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708275"/>
            <a:ext cx="39290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3863"/>
            <a:ext cx="73152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07950" y="117475"/>
            <a:ext cx="84963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Концепция «умного» города (</a:t>
            </a:r>
            <a:r>
              <a:rPr lang="en-US" sz="3200" b="1" dirty="0">
                <a:latin typeface="+mn-lt"/>
                <a:cs typeface="+mn-cs"/>
              </a:rPr>
              <a:t>‘smart’ city</a:t>
            </a:r>
            <a:r>
              <a:rPr lang="ru-RU" sz="3200" b="1" dirty="0">
                <a:latin typeface="+mn-lt"/>
                <a:cs typeface="+mn-cs"/>
              </a:rPr>
              <a:t>)</a:t>
            </a:r>
            <a:endParaRPr lang="en-US" sz="3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+mn-cs"/>
              </a:rPr>
              <a:t> умный транспорт</a:t>
            </a:r>
            <a:r>
              <a:rPr lang="en-US" sz="3200" dirty="0"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+mn-cs"/>
              </a:rPr>
              <a:t> умная экономика</a:t>
            </a:r>
            <a:endParaRPr lang="en-US" sz="3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+mn-cs"/>
              </a:rPr>
              <a:t> умная окружающая среда</a:t>
            </a:r>
            <a:r>
              <a:rPr lang="en-US" sz="3200" dirty="0"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+mn-cs"/>
              </a:rPr>
              <a:t> умное проживание</a:t>
            </a:r>
            <a:endParaRPr lang="en-US" sz="3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+mn-cs"/>
              </a:rPr>
              <a:t> умные люди</a:t>
            </a:r>
            <a:endParaRPr lang="en-US" sz="3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+mn-cs"/>
              </a:rPr>
              <a:t> умное управление </a:t>
            </a:r>
            <a:r>
              <a:rPr lang="en-US" sz="3200" dirty="0">
                <a:latin typeface="+mn-lt"/>
                <a:cs typeface="+mn-cs"/>
              </a:rPr>
              <a:t> </a:t>
            </a: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19458" name="Рисунок 2" descr="http://static.theurbn.com/wp-content/uploads/2011/07/IBM-2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3926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363" y="976313"/>
            <a:ext cx="3816350" cy="228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Коммунизм 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утопия?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850" y="2970213"/>
            <a:ext cx="8509000" cy="1322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0825" y="2924175"/>
            <a:ext cx="4392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Академгородок (Новосибирск)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651500" y="3297238"/>
            <a:ext cx="3154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Дивногорск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188913"/>
            <a:ext cx="8569325" cy="1754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Комплексное планирование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(транспорт, условия жизни и работы, архитектура, окружающая среда..)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84213" y="5243513"/>
            <a:ext cx="77755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Можно ли сегодня (спустя 40-50 лет) назвать эти поселения городами будущего?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547813" y="1966913"/>
            <a:ext cx="1055687" cy="957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75463" y="1970088"/>
            <a:ext cx="1055687" cy="1030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067175" y="4286250"/>
            <a:ext cx="1055688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4149725"/>
            <a:ext cx="8743950" cy="2647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IBM AND THE SMART(ER) CITY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  <a:cs typeface="+mn-cs"/>
              </a:rPr>
              <a:t>Грантовая</a:t>
            </a:r>
            <a:r>
              <a:rPr lang="ru-RU" sz="2400" dirty="0">
                <a:latin typeface="+mn-lt"/>
                <a:cs typeface="+mn-cs"/>
              </a:rPr>
              <a:t> поддержка со стороны компании городам (уже получили Глазго, Хельсинки, Бухарест, Джакарта, Рио-де-Жанейро и Дели) с целью внедрения новых умных технологий по сокращению выбросов, потребления ресурсов, нерациональных действий. В первую очередь цифровые технологии.</a:t>
            </a:r>
          </a:p>
        </p:txBody>
      </p:sp>
      <p:pic>
        <p:nvPicPr>
          <p:cNvPr id="21506" name="Рисунок 2" descr="http://static.theurbn.com/wp-content/uploads/2011/07/smart-city-970x64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33375"/>
            <a:ext cx="50403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388" y="115888"/>
            <a:ext cx="3887787" cy="3743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THE U-CITY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(корейский город будущего)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+mn-lt"/>
                <a:cs typeface="+mn-cs"/>
              </a:rPr>
              <a:t>Проект развиваемый компанией Самсунг. В основном речь идет о новых беспроводных технологиях связи, сенсорных поверхностях, умных видеокамерах.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503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Е</cp:lastModifiedBy>
  <cp:revision>45</cp:revision>
  <dcterms:created xsi:type="dcterms:W3CDTF">2011-09-08T11:59:53Z</dcterms:created>
  <dcterms:modified xsi:type="dcterms:W3CDTF">2011-09-12T03:36:06Z</dcterms:modified>
</cp:coreProperties>
</file>