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62" r:id="rId7"/>
    <p:sldId id="263" r:id="rId8"/>
    <p:sldId id="269" r:id="rId9"/>
    <p:sldId id="265" r:id="rId10"/>
    <p:sldId id="266" r:id="rId11"/>
    <p:sldId id="268" r:id="rId12"/>
    <p:sldId id="264" r:id="rId13"/>
  </p:sldIdLst>
  <p:sldSz cx="13006388" cy="97536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50" y="-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6388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559300" y="6029325"/>
            <a:ext cx="74168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chemeClr val="bg1"/>
                </a:solidFill>
                <a:latin typeface="Calibri" pitchFamily="34" charset="0"/>
              </a:rPr>
              <a:t>Красноярский </a:t>
            </a:r>
          </a:p>
          <a:p>
            <a:pPr algn="ctr"/>
            <a:r>
              <a:rPr lang="ru-RU" sz="6600" b="1">
                <a:solidFill>
                  <a:schemeClr val="bg1"/>
                </a:solidFill>
                <a:latin typeface="Calibri" pitchFamily="34" charset="0"/>
              </a:rPr>
              <a:t>Технополис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6388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7050" y="1025525"/>
            <a:ext cx="11809413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ХХХ ХХХ ХХХ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530" y="1132384"/>
            <a:ext cx="11017224" cy="360040"/>
          </a:xfrm>
          <a:prstGeom prst="rect">
            <a:avLst/>
          </a:prstGeom>
          <a:gradFill>
            <a:gsLst>
              <a:gs pos="30000">
                <a:schemeClr val="bg1">
                  <a:lumMod val="85000"/>
                </a:schemeClr>
              </a:gs>
              <a:gs pos="64999">
                <a:schemeClr val="bg1">
                  <a:lumMod val="95000"/>
                </a:schemeClr>
              </a:gs>
              <a:gs pos="89999">
                <a:schemeClr val="bg1"/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543175" y="1011238"/>
            <a:ext cx="546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ОБРАЗ ТЕХНОПОЛИСА</a:t>
            </a:r>
          </a:p>
        </p:txBody>
      </p:sp>
      <p:pic>
        <p:nvPicPr>
          <p:cNvPr id="1331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445000"/>
            <a:ext cx="6503988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0313" y="1852613"/>
            <a:ext cx="6773862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7050" y="1025525"/>
            <a:ext cx="11809413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ХХХ ХХХ ХХХ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530" y="1132384"/>
            <a:ext cx="11017224" cy="360040"/>
          </a:xfrm>
          <a:prstGeom prst="rect">
            <a:avLst/>
          </a:prstGeom>
          <a:gradFill>
            <a:gsLst>
              <a:gs pos="30000">
                <a:schemeClr val="bg1">
                  <a:lumMod val="85000"/>
                </a:schemeClr>
              </a:gs>
              <a:gs pos="64999">
                <a:schemeClr val="bg1">
                  <a:lumMod val="95000"/>
                </a:schemeClr>
              </a:gs>
              <a:gs pos="89999">
                <a:schemeClr val="bg1"/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3" name="TextBox 5"/>
          <p:cNvSpPr txBox="1">
            <a:spLocks noChangeArrowheads="1"/>
          </p:cNvSpPr>
          <p:nvPr/>
        </p:nvSpPr>
        <p:spPr bwMode="auto">
          <a:xfrm>
            <a:off x="4027488" y="989013"/>
            <a:ext cx="3614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14344" name="Содержимое 2"/>
          <p:cNvSpPr txBox="1">
            <a:spLocks/>
          </p:cNvSpPr>
          <p:nvPr/>
        </p:nvSpPr>
        <p:spPr bwMode="auto">
          <a:xfrm>
            <a:off x="1438275" y="1895475"/>
            <a:ext cx="110902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3600" b="1">
                <a:latin typeface="Calibri" pitchFamily="34" charset="0"/>
              </a:rPr>
              <a:t>Организован свободный доступ к самым современным технологиям цифрового производства</a:t>
            </a:r>
          </a:p>
          <a:p>
            <a:pPr marL="571500" indent="-571500"/>
            <a:endParaRPr lang="ru-RU" sz="3600" b="1">
              <a:latin typeface="Calibri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>
                <a:latin typeface="Calibri" pitchFamily="34" charset="0"/>
              </a:rPr>
              <a:t>Созданы все возможные условия для реализации молодежного научно-творческого потенциала</a:t>
            </a:r>
          </a:p>
          <a:p>
            <a:pPr marL="571500" indent="-571500"/>
            <a:endParaRPr lang="ru-RU" b="1">
              <a:latin typeface="Calibri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>
                <a:latin typeface="Calibri" pitchFamily="34" charset="0"/>
              </a:rPr>
              <a:t>Сформирована коммуникационная среда, в способствующая появлению новых прорывных идей и проектов</a:t>
            </a:r>
          </a:p>
          <a:p>
            <a:pPr marL="571500" indent="-571500"/>
            <a:r>
              <a:rPr lang="ru-RU" sz="3600" b="1">
                <a:latin typeface="Calibri" pitchFamily="34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6113" y="7756525"/>
            <a:ext cx="11068050" cy="11906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latin typeface="+mn-lt"/>
                <a:cs typeface="+mn-cs"/>
              </a:rPr>
              <a:t>Красноярский край интегрирован в</a:t>
            </a:r>
            <a:r>
              <a:rPr lang="en-US" sz="3600" b="1" dirty="0">
                <a:latin typeface="+mn-lt"/>
                <a:cs typeface="+mn-cs"/>
              </a:rPr>
              <a:t> </a:t>
            </a:r>
            <a:r>
              <a:rPr lang="ru-RU" sz="3600" b="1" dirty="0">
                <a:latin typeface="+mn-lt"/>
                <a:cs typeface="+mn-cs"/>
              </a:rPr>
              <a:t>мировую </a:t>
            </a:r>
            <a:endParaRPr lang="en-US" sz="36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  <a:cs typeface="+mn-cs"/>
              </a:rPr>
              <a:t>	</a:t>
            </a:r>
            <a:r>
              <a:rPr lang="ru-RU" sz="3600" b="1" dirty="0">
                <a:latin typeface="+mn-lt"/>
                <a:cs typeface="+mn-cs"/>
              </a:rPr>
              <a:t>сеть производственных лабораторий </a:t>
            </a:r>
            <a:r>
              <a:rPr lang="en-US" sz="3600" b="1" dirty="0">
                <a:latin typeface="+mn-lt"/>
                <a:cs typeface="+mn-cs"/>
              </a:rPr>
              <a:t>Fab Lab</a:t>
            </a:r>
            <a:endParaRPr lang="ru-RU" sz="3600" b="1" dirty="0">
              <a:latin typeface="+mn-lt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Прямоугольник 3"/>
          <p:cNvGrpSpPr>
            <a:grpSpLocks/>
          </p:cNvGrpSpPr>
          <p:nvPr/>
        </p:nvGrpSpPr>
        <p:grpSpPr bwMode="auto">
          <a:xfrm>
            <a:off x="4627563" y="1127125"/>
            <a:ext cx="3468687" cy="373063"/>
            <a:chOff x="2915" y="710"/>
            <a:chExt cx="2185" cy="235"/>
          </a:xfrm>
        </p:grpSpPr>
        <p:pic>
          <p:nvPicPr>
            <p:cNvPr id="4099" name="Прямоугольник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15" y="710"/>
              <a:ext cx="2185" cy="235"/>
            </a:xfrm>
            <a:prstGeom prst="rect">
              <a:avLst/>
            </a:prstGeom>
            <a:noFill/>
          </p:spPr>
        </p:pic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2917" y="713"/>
              <a:ext cx="217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5494338" y="911225"/>
            <a:ext cx="4002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ПРЕДПОСЫЛКИ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3450" y="1708150"/>
            <a:ext cx="8024813" cy="6621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3600" b="1">
                <a:latin typeface="Calibri" pitchFamily="34" charset="0"/>
              </a:rPr>
              <a:t>Нереализованность</a:t>
            </a:r>
          </a:p>
          <a:p>
            <a:pPr marL="571500" indent="-571500"/>
            <a:r>
              <a:rPr lang="ru-RU" sz="3600" b="1">
                <a:latin typeface="Calibri" pitchFamily="34" charset="0"/>
              </a:rPr>
              <a:t>интеллектуального потенциала</a:t>
            </a:r>
          </a:p>
          <a:p>
            <a:pPr marL="571500" indent="-571500"/>
            <a:r>
              <a:rPr lang="ru-RU" sz="3600" b="1">
                <a:latin typeface="Calibri" pitchFamily="34" charset="0"/>
              </a:rPr>
              <a:t>активного населения края</a:t>
            </a:r>
          </a:p>
          <a:p>
            <a:pPr marL="571500" indent="-571500"/>
            <a:endParaRPr lang="ru-RU" sz="3600" b="1">
              <a:latin typeface="Calibri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>
                <a:latin typeface="Calibri" pitchFamily="34" charset="0"/>
              </a:rPr>
              <a:t>Недостаточное количество</a:t>
            </a:r>
          </a:p>
          <a:p>
            <a:pPr marL="571500" indent="-571500"/>
            <a:r>
              <a:rPr lang="ru-RU" sz="3600" b="1">
                <a:latin typeface="Calibri" pitchFamily="34" charset="0"/>
              </a:rPr>
              <a:t>инновационных идей и проектов мирового уровня</a:t>
            </a:r>
          </a:p>
          <a:p>
            <a:pPr marL="571500" indent="-571500"/>
            <a:endParaRPr lang="ru-RU" sz="3600" b="1">
              <a:latin typeface="Calibri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ru-RU" sz="3600" b="1">
                <a:latin typeface="Calibri" pitchFamily="34" charset="0"/>
              </a:rPr>
              <a:t>Низкий престиж </a:t>
            </a:r>
          </a:p>
          <a:p>
            <a:pPr marL="571500" indent="-571500"/>
            <a:r>
              <a:rPr lang="ru-RU" sz="3600" b="1">
                <a:latin typeface="Calibri" pitchFamily="34" charset="0"/>
              </a:rPr>
              <a:t>инженерно-технических </a:t>
            </a:r>
          </a:p>
          <a:p>
            <a:pPr marL="571500" indent="-571500"/>
            <a:r>
              <a:rPr lang="ru-RU" sz="3600" b="1">
                <a:latin typeface="Calibri" pitchFamily="34" charset="0"/>
              </a:rPr>
              <a:t>специальностей</a:t>
            </a:r>
          </a:p>
          <a:p>
            <a:pPr marL="571500" indent="-571500"/>
            <a:endParaRPr lang="ru-RU" sz="3200" b="1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6388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708025" y="3436938"/>
            <a:ext cx="113363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600" b="1">
                <a:latin typeface="Calibri" pitchFamily="34" charset="0"/>
              </a:rPr>
              <a:t>	Создание системного механизма формирования</a:t>
            </a:r>
          </a:p>
          <a:p>
            <a:pPr algn="just"/>
            <a:r>
              <a:rPr lang="ru-RU" sz="3600" b="1">
                <a:latin typeface="Calibri" pitchFamily="34" charset="0"/>
              </a:rPr>
              <a:t>краевого сообщества, способного  генерировать </a:t>
            </a:r>
          </a:p>
          <a:p>
            <a:pPr algn="just"/>
            <a:r>
              <a:rPr lang="ru-RU" sz="3600" b="1">
                <a:latin typeface="Calibri" pitchFamily="34" charset="0"/>
              </a:rPr>
              <a:t>и реализовывать прорывные  инновационные проекты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395663" y="6054725"/>
            <a:ext cx="82073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3600" b="1">
                <a:latin typeface="Calibri" pitchFamily="34" charset="0"/>
              </a:rPr>
              <a:t>	Создать все необходимые условия </a:t>
            </a:r>
          </a:p>
          <a:p>
            <a:pPr algn="just"/>
            <a:r>
              <a:rPr lang="ru-RU" sz="3600" b="1">
                <a:latin typeface="Calibri" pitchFamily="34" charset="0"/>
              </a:rPr>
              <a:t>для появления идей у активной части </a:t>
            </a:r>
          </a:p>
          <a:p>
            <a:pPr algn="just"/>
            <a:r>
              <a:rPr lang="ru-RU" sz="3600" b="1">
                <a:latin typeface="Calibri" pitchFamily="34" charset="0"/>
              </a:rPr>
              <a:t>населения и обеспечить ее доступом </a:t>
            </a:r>
          </a:p>
          <a:p>
            <a:pPr algn="just"/>
            <a:r>
              <a:rPr lang="ru-RU" sz="3600" b="1">
                <a:latin typeface="Calibri" pitchFamily="34" charset="0"/>
              </a:rPr>
              <a:t>к передовым мировым знаниям </a:t>
            </a:r>
          </a:p>
          <a:p>
            <a:pPr algn="just"/>
            <a:r>
              <a:rPr lang="ru-RU" sz="3600" b="1">
                <a:latin typeface="Calibri" pitchFamily="34" charset="0"/>
              </a:rPr>
              <a:t>и технологиям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438275" y="1708150"/>
            <a:ext cx="11090275" cy="4321175"/>
          </a:xfrm>
          <a:prstGeom prst="rect">
            <a:avLst/>
          </a:prstGeom>
        </p:spPr>
        <p:txBody>
          <a:bodyPr/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latin typeface="+mn-lt"/>
                <a:cs typeface="+mn-cs"/>
              </a:rPr>
              <a:t>Предоставить комплекс услуг и предложений, которые создадут условия для занятия инновационной деятельностью молодому человеку и его родителям;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latin typeface="+mn-lt"/>
                <a:cs typeface="+mn-cs"/>
              </a:rPr>
              <a:t>Сформировать коммуникационную среду, направленную на поддержку инновационной активности в регионе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latin typeface="+mn-lt"/>
                <a:cs typeface="+mn-cs"/>
              </a:rPr>
              <a:t>Существенно повысить количество и качество проектов для краевого </a:t>
            </a:r>
            <a:r>
              <a:rPr lang="ru-RU" sz="3600" b="1" dirty="0" err="1">
                <a:latin typeface="+mn-lt"/>
                <a:cs typeface="+mn-cs"/>
              </a:rPr>
              <a:t>инновационно</a:t>
            </a:r>
            <a:r>
              <a:rPr lang="ru-RU" sz="3600" b="1" dirty="0">
                <a:latin typeface="+mn-lt"/>
                <a:cs typeface="+mn-cs"/>
              </a:rPr>
              <a:t>-технологического инкубатора и Технопарка;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  <a:cs typeface="+mn-cs"/>
              </a:rPr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Рисунок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438275" y="1895475"/>
            <a:ext cx="11090275" cy="4321175"/>
          </a:xfrm>
          <a:prstGeom prst="rect">
            <a:avLst/>
          </a:prstGeom>
        </p:spPr>
        <p:txBody>
          <a:bodyPr/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latin typeface="+mn-lt"/>
                <a:cs typeface="+mn-cs"/>
              </a:rPr>
              <a:t>Предоставить лаборатории, оснащенные современным оборудованием для </a:t>
            </a:r>
            <a:r>
              <a:rPr lang="ru-RU" sz="3600" b="1" dirty="0" err="1">
                <a:latin typeface="+mn-lt"/>
                <a:cs typeface="+mn-cs"/>
              </a:rPr>
              <a:t>прототипирования</a:t>
            </a:r>
            <a:r>
              <a:rPr lang="ru-RU" sz="3600" b="1" dirty="0">
                <a:latin typeface="+mn-lt"/>
                <a:cs typeface="+mn-cs"/>
              </a:rPr>
              <a:t>;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latin typeface="+mn-lt"/>
                <a:cs typeface="+mn-cs"/>
              </a:rPr>
              <a:t>Интегрироваться в международную систему производственных лабораторий </a:t>
            </a:r>
            <a:r>
              <a:rPr lang="en-US" sz="3600" b="1" dirty="0">
                <a:latin typeface="+mn-lt"/>
                <a:cs typeface="+mn-cs"/>
              </a:rPr>
              <a:t>Fab Lab</a:t>
            </a:r>
            <a:r>
              <a:rPr lang="ru-RU" sz="3600" b="1" dirty="0">
                <a:latin typeface="+mn-lt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dirty="0">
                <a:latin typeface="+mn-lt"/>
                <a:cs typeface="+mn-cs"/>
              </a:rPr>
              <a:t>Создать единый молодежный инновационный портал Красноярского края;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  <a:cs typeface="+mn-cs"/>
              </a:rPr>
              <a:t>	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0150" y="7324725"/>
            <a:ext cx="9467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6388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7050" y="1025525"/>
            <a:ext cx="11809413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ВОЗМОЖНОСТИ  В  ПРОДВИЖЕНИИ  ИННОВАЦИЙ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7050" y="1025525"/>
            <a:ext cx="11809413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ХХХ ХХХ ХХХ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530" y="1132384"/>
            <a:ext cx="11017224" cy="360040"/>
          </a:xfrm>
          <a:prstGeom prst="rect">
            <a:avLst/>
          </a:prstGeom>
          <a:gradFill>
            <a:gsLst>
              <a:gs pos="30000">
                <a:schemeClr val="bg1">
                  <a:lumMod val="85000"/>
                </a:schemeClr>
              </a:gs>
              <a:gs pos="64999">
                <a:schemeClr val="bg1">
                  <a:lumMod val="95000"/>
                </a:schemeClr>
              </a:gs>
              <a:gs pos="89999">
                <a:schemeClr val="bg1"/>
              </a:gs>
              <a:gs pos="100000">
                <a:schemeClr val="bg1"/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822450" y="989013"/>
            <a:ext cx="6797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СТРУКТУРА ТЕХНОПОЛИСА</a:t>
            </a:r>
          </a:p>
        </p:txBody>
      </p:sp>
      <p:pic>
        <p:nvPicPr>
          <p:cNvPr id="1024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1649413"/>
            <a:ext cx="11952288" cy="769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06388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173</Words>
  <Application>Microsoft Office PowerPoint</Application>
  <PresentationFormat>Custom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Arial Narrow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Note</dc:creator>
  <cp:lastModifiedBy>Е</cp:lastModifiedBy>
  <cp:revision>38</cp:revision>
  <dcterms:modified xsi:type="dcterms:W3CDTF">2011-09-12T03:36:48Z</dcterms:modified>
</cp:coreProperties>
</file>